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934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97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663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049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06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9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880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80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388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57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432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3295A-6B3C-4559-9170-A8671DCC736E}" type="datetimeFigureOut">
              <a:rPr lang="en-US" smtClean="0"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EE46D-1827-4361-A06B-D0C21AC72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17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C:\Documents%20and%20Settings\Stevo%20Jacimovic\My%20Documents\Dokumenta\naucni%20skup\znak%20KPA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5506" y="762000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sz="18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295400"/>
            <a:ext cx="9144000" cy="4800600"/>
          </a:xfrm>
        </p:spPr>
        <p:txBody>
          <a:bodyPr>
            <a:normAutofit/>
          </a:bodyPr>
          <a:lstStyle/>
          <a:p>
            <a:r>
              <a:rPr lang="sr-Latn-RS" sz="2000" dirty="0">
                <a:solidFill>
                  <a:srgbClr val="419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MASTER PROGRAM</a:t>
            </a:r>
          </a:p>
          <a:p>
            <a:r>
              <a:rPr lang="sr-Latn-RS" sz="2000" dirty="0">
                <a:solidFill>
                  <a:srgbClr val="419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UPRAVLJANJE BEZBEDNOSNIM RIZICIMA PRIRODNIH KATASTROFA</a:t>
            </a:r>
            <a:endParaRPr lang="sr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sr-Latn-BA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Predmet: Upravljanje rizikom</a:t>
            </a:r>
          </a:p>
          <a:p>
            <a:r>
              <a:rPr lang="sr-Latn-BA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Predavač: prof. Dr Dane </a:t>
            </a:r>
            <a:r>
              <a:rPr lang="sr-Latn-BA" sz="2800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Subošić</a:t>
            </a:r>
            <a:endParaRPr lang="sr-Latn-BA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bs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524000" y="12954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4876800" y="3733800"/>
            <a:ext cx="2325688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s-Latn-BA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524000" y="6057782"/>
            <a:ext cx="9144000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/>
            <a:r>
              <a:rPr lang="en-US" sz="1200" dirty="0">
                <a:latin typeface="Book Antiqua"/>
                <a:ea typeface="Calibri"/>
                <a:cs typeface="Times New Roman"/>
              </a:rPr>
              <a:t>Project number:  </a:t>
            </a:r>
            <a:r>
              <a:rPr lang="sr-Latn-RS" sz="1200" dirty="0">
                <a:latin typeface="Book Antiqua"/>
                <a:ea typeface="Calibri"/>
                <a:cs typeface="Times New Roman"/>
              </a:rPr>
              <a:t>5</a:t>
            </a:r>
            <a:r>
              <a:rPr lang="en-US" sz="1200" dirty="0">
                <a:latin typeface="Book Antiqua"/>
                <a:ea typeface="Calibri"/>
                <a:cs typeface="Times New Roman"/>
              </a:rPr>
              <a:t>73806-EPP-1-2016-1-RS-EPPKA2-CBHE-JP</a:t>
            </a:r>
            <a:endParaRPr lang="bs-Latn-BA" sz="1200" dirty="0">
              <a:latin typeface="Book Antiqua"/>
              <a:ea typeface="Calibri"/>
              <a:cs typeface="Times New Roman"/>
            </a:endParaRPr>
          </a:p>
          <a:p>
            <a:r>
              <a:rPr lang="en-US" sz="1200" dirty="0">
                <a:latin typeface="Book Antiqua"/>
                <a:ea typeface="Calibri"/>
                <a:cs typeface="Times New Roman"/>
              </a:rPr>
              <a:t> </a:t>
            </a:r>
            <a:endParaRPr lang="bs-Latn-BA" sz="1200" dirty="0">
              <a:latin typeface="Book Antiqua"/>
              <a:ea typeface="Calibri"/>
              <a:cs typeface="Times New Roman"/>
            </a:endParaRPr>
          </a:p>
          <a:p>
            <a:pPr algn="just"/>
            <a:r>
              <a:rPr lang="bs-Latn-BA" sz="1100" i="1" dirty="0">
                <a:latin typeface="Book Antiqua"/>
                <a:ea typeface="Calibri"/>
                <a:cs typeface="Times New Roman"/>
              </a:rPr>
              <a:t>"This project has been funded with support from the European Commission. This publication </a:t>
            </a:r>
            <a:r>
              <a:rPr lang="bs-Latn-BA" sz="1100" i="1" dirty="0">
                <a:latin typeface="Book Antiqua"/>
                <a:ea typeface="Calibri"/>
                <a:cs typeface="Times New Roman"/>
              </a:rPr>
              <a:t>reflects </a:t>
            </a:r>
            <a:r>
              <a:rPr lang="bs-Latn-BA" sz="1100" i="1" dirty="0">
                <a:latin typeface="Book Antiqua"/>
                <a:ea typeface="Calibri"/>
                <a:cs typeface="Times New Roman"/>
              </a:rPr>
              <a:t>the views only of the author, and the Commission cannot be held responsible for any use which may be made of the information contained therein"</a:t>
            </a:r>
            <a:endParaRPr lang="bs-Latn-BA" sz="1200" dirty="0">
              <a:latin typeface="Book Antiqua"/>
              <a:ea typeface="Calibri"/>
              <a:cs typeface="Times New Roman"/>
            </a:endParaRPr>
          </a:p>
        </p:txBody>
      </p:sp>
      <p:pic>
        <p:nvPicPr>
          <p:cNvPr id="15" name="Picture 14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pic>
        <p:nvPicPr>
          <p:cNvPr id="9" name="Picture 2" descr="C:\Documents and Settings\Stevo Jacimovic\My Documents\Dokumenta\naucni skup\znak KPA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486400" y="2438400"/>
            <a:ext cx="1143000" cy="152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85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685800"/>
            <a:ext cx="8229600" cy="990599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Metode </a:t>
            </a:r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alati za identifikaciju rizika</a:t>
            </a:r>
            <a:b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35678" y="1219200"/>
            <a:ext cx="83058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Analiza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postojeće evidencije ili zapisa o događajima – kao izvor informacija se koriste javne službe, zaposleni, zainteresovane strane, polise osiguranja;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preliminarna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matrica rizika – opis ranjivih tačaka i „uskih grla”, analiza izloženosti organizacije rizicima i potencijalni efekti na resurse organizacije;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dijagram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„leptir-mašna”;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strukturne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tehnike: grafikon protoka („flow charting”), studija potencijalnih opasnosti i operativnosti (Hazard and Operability studies – HAZOP);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„šta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ako” analiza i analiza scenarija;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„stocks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flow” dijagram;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7ček-liste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nezavisna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istraživanja udružena sa metodom intervjua;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„brainstorming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ili razmena ideja.</a:t>
            </a:r>
          </a:p>
          <a:p>
            <a:r>
              <a:rPr lang="vi-VN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3688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3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opštih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poslovnih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bezbednost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zdravlje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radu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pravnih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protivpravnog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delovanja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požara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elementarnih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nepogoda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nesreća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	</a:t>
            </a:r>
            <a:endParaRPr lang="sr-Latn-R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2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3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76401"/>
            <a:ext cx="8229600" cy="4525963"/>
          </a:xfrm>
        </p:spPr>
        <p:txBody>
          <a:bodyPr>
            <a:no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eksplozije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neusaglašenosti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životnu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sredinu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upravljanju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ljudskim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resursima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oblasti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informaciono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komunikaciono-telekomunikacionih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(IKT)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sistema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133600" y="68579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sr-Latn-R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01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4. </a:t>
            </a:r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Analiza rizika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shvatanja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prirode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nivoa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sr-Latn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pruža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osnovu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vrednovanje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odluke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postupanju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sr-Latn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rezultuje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određivanjem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nivoa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M).</a:t>
            </a:r>
          </a:p>
          <a:p>
            <a:pPr marL="0" indent="0"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 = V # P</a:t>
            </a:r>
            <a:endParaRPr lang="sr-Latn-R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Obuhvata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utvrđivanje</a:t>
            </a:r>
            <a:r>
              <a:rPr lang="sr-Latn-R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Latn-R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verovatnoće - V</a:t>
            </a:r>
            <a:r>
              <a:rPr lang="sr-Latn-R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(kombinacija 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učestalosti 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ranjivosti</a:t>
            </a:r>
            <a:r>
              <a:rPr lang="sr-Latn-R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i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Latn-R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posledica - P</a:t>
            </a:r>
            <a:r>
              <a:rPr lang="sr-Latn-R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(kombinacija 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kritičnosti 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štete</a:t>
            </a:r>
            <a:r>
              <a:rPr lang="sr-Latn-R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72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4.1.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Verovatnoća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(V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kombinaciju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izloženosti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ranjivosti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štićene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N.4).</a:t>
            </a: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Stepenovanje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verovatnoće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N.1): 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nemoguće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neverovatno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verovatno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skoro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izvesno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sigurno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Verovatnoća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određuje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izrazu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= I # R</a:t>
            </a:r>
            <a:endParaRPr lang="vi-VN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2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Izloženost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(I)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686800" cy="4068763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podložna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uticaju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nekog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Stepenovanje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N.2): 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zanemarljiva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povremena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duga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pretežna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trajna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Vremenski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period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najmanje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kalendarske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23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odstupi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ovog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vremenskog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ako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endParaRPr lang="en-US" sz="2000" dirty="0"/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korisnika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usluge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trogodišnja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kraći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vremenski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period,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kraći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jedne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postojanja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kraće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tri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ukoliko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pored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će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uzeti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razmatranje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učestalost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7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914400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 za određivanje izloženosti (I)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endParaRPr lang="en-US" sz="2000" dirty="0"/>
          </a:p>
          <a:p>
            <a:endParaRPr lang="vi-VN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033713" y="2209801"/>
          <a:ext cx="6415087" cy="3962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20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5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19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37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(I)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Opis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učestalosti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najmanje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poslednje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tri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kalendarske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godine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7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Stepen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izloženosti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Veličina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izloženosti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26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Zanemarljiva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304165" algn="just">
                        <a:lnSpc>
                          <a:spcPct val="115000"/>
                        </a:lnSpc>
                        <a:spcBef>
                          <a:spcPts val="18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dnevna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pretnji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jednog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dana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jedan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nijedan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štetan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događaj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826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Povremena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431165" algn="just"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edmična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pretnji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tri do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sedam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dana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pet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događaja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826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Duga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181610" algn="just"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mesečna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pretnji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jednog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dvanaest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meseci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šest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deset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događaja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826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Pretežna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244475" algn="just"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godišnja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pretnji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jedne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tri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godine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jedanaest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petnaest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događaja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826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Trajna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590" marR="287655" algn="just"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višegodišnja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pretnji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duži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niz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godina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preko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petnaest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štetnih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događaja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943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Učestalost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(U)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ponavljanje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određenom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vremenskom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periodu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sastavni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učestalosti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osnovu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podataka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postojanju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validnih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događajima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fazi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konteksta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problema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učestalosti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vremenskom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periodu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najmanje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kalendarske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9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1295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odstupi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ovog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vremenskog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određenja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ako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kod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korisnika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usluge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ne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trogodišnja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kraći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vremenski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period,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kraći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jedne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slučaju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kada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postojanja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kraće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tri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evidencija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period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duži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tri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prikazati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bitni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pokazatelji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učestalosti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399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3. </a:t>
            </a:r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Identifikacija rizika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pronalaženja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prepoznavanja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opisivanja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potencijalne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istorijske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podatke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teorijsku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stručna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mišljenja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mišljenja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zasnovana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informacijama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potrebe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Preporučuje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radi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sagledavanja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učestalosti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koristi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primarne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podatke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dobijene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neposrednim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posmatranjem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intervjuom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putem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ankete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ček-listom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sekundarne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podatke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statistički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podaci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objavile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službe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dokumentaciona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građa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pravna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regulativa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Ranjivost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(R)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postojeće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zaštite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osetljivost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Stepenovanje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ranjivosti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N.3): 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vrlo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velika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velika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srednja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– mala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vrlo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mala.</a:t>
            </a:r>
          </a:p>
          <a:p>
            <a:endParaRPr lang="vi-VN" sz="19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47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 za određivanje </a:t>
            </a:r>
            <a:r>
              <a:rPr lang="vi-VN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ranjivosti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(R)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033713" y="2362202"/>
          <a:ext cx="6124575" cy="39552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799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7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66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Ranjivost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Opis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ranjivosti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Stepen ranjivosti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Veličina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ranjivosti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82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 velika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postoje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ili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 ne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primenjuju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mere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zaštite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51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116840">
                        <a:lnSpc>
                          <a:spcPct val="115000"/>
                        </a:lnSpc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primenjuju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izolovano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pojedine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mere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fizička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tehnička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51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Srednja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primenjuju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fizička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tehnička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normativno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marL="21590">
                        <a:lnSpc>
                          <a:spcPct val="115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organizacione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proceduralne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mere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zaštite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82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Mala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150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primenjuju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višestruke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mere 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zaštite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bez 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procene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rizika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51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sr-Latn-RS" sz="1400" b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mala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15000"/>
                        </a:lnSpc>
                        <a:spcBef>
                          <a:spcPts val="1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postoji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potpuna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optimalno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projektovana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zaštita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skladu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procenom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rizika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4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458200" cy="11430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Matrica za određivanje verovatnoće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3033712" y="2133600"/>
          <a:ext cx="6124576" cy="3581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76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8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38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38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32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25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115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RANjIVOST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(R)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Srednja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 mala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81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IZLOŽENOST (I)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Zanemarljiva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Povremena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2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Duga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28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Pretežna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1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Trajna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3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>
                <a:solidFill>
                  <a:srgbClr val="419182"/>
                </a:solidFill>
                <a:latin typeface="Book Antiqua" panose="02040602050305030304" pitchFamily="18" charset="0"/>
              </a:rPr>
              <a:t>4.2. 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Posledice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efekat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štetnog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štićene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manifestuju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kroz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veličinu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gubitka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štetu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kritičnost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štićene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Nj.4).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Stepenovanje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Nj.3): </a:t>
            </a:r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minimalne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 – male, 3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umerene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ozbiljne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–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katastrofalne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sr-Latn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određuju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izrazu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Š # K</a:t>
            </a:r>
            <a:endParaRPr lang="vi-VN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18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4.2. </a:t>
            </a:r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Šteta (Š</a:t>
            </a:r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)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362201"/>
            <a:ext cx="8229600" cy="4068763"/>
          </a:xfrm>
        </p:spPr>
        <p:txBody>
          <a:bodyPr>
            <a:noAutofit/>
          </a:bodyPr>
          <a:lstStyle/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mera oštećenja štićenih vrednosti.</a:t>
            </a:r>
          </a:p>
          <a:p>
            <a:endParaRPr lang="vi-VN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Stepenovanje štete organizacija mora da vrši na sledeći način (Prilog Nj, tabela Nj.1): </a:t>
            </a:r>
            <a:endParaRPr lang="sr-Latn-R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sr-Latn-R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vrlo mala, 2 – mala, 3 – srednja, 4 – velika i 5 – vrlo velika.</a:t>
            </a:r>
          </a:p>
          <a:p>
            <a:endParaRPr lang="vi-VN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56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Kriterijumi za određivanje štete (Š)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405187" y="2362201"/>
          <a:ext cx="5662612" cy="389113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04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4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439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(Š)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Opis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štete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Stepen štete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Veličina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štete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2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 mala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186690">
                        <a:lnSpc>
                          <a:spcPct val="115000"/>
                        </a:lnSpc>
                        <a:spcBef>
                          <a:spcPts val="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≤ 5 %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ostvarenih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poslovnih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prihoda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(AOP 1001)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poslednjeg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objavljenog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bilansa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uspeha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391795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5 % ≤ 10 %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ostvarenih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poslovnih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prihoda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(AOP 1001)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poslednjeg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objavljenog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bilansa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uspeha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Srednja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328295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10 % ≤ 15 %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ostvarenih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poslovnih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prihoda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(AOP 1001)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poslednjeg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objavljenog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bilansa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uspeha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2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328295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15 % ≤ 20 % od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ostvarenih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poslovnih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prihoda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(AOP 1001)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poslednjeg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objavljenog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bilansa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uspeha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2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 velika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121285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 20 % od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ostvarenih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poslovnih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prihoda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(AOP 1001)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poslednjeg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objavljenog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bilansa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uspeha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67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61975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Kritičnost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(K)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važnosti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štićene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osetljivosti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efekte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delovanja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štetnog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štićene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Stepenovanje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kritičnosti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Nj.2): 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vrlo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velika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velika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srednja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– mala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minimalna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49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9144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Kriterijumi za određivanje kritičnosti (K)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405188" y="1828801"/>
          <a:ext cx="5381624" cy="452456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75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0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6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565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Kritičnost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(K)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Opis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kritičnosti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8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Stepen kritič- nosti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Veličina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kritičnosti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186690">
                        <a:lnSpc>
                          <a:spcPct val="115000"/>
                        </a:lnSpc>
                        <a:spcBef>
                          <a:spcPts val="85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Ugroženost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štićenih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zbog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koje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dolazi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potpunog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prekida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funkcionisanja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186690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Ugroženost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štićenih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zbog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koje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dolazi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do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ozbiljnog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narušavanja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funkcionisanja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39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Srednja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407670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Угроженост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штићених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вредности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које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дозвољава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функционисање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повећане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напоре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допунска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4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2225" marR="170180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Ugroženost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štićenih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koje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dozvoljava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funkcionisanje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uz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povećane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napore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dopunska</a:t>
                      </a:r>
                      <a:endParaRPr lang="en-US" sz="14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39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Minimalna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277495">
                        <a:lnSpc>
                          <a:spcPct val="115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Ugroženost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štićenih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vrednosti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…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zbog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koje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nastaju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problemi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funkcionisanju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koji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rešavaju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u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hodu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redovnim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aktivnostima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sredstvima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97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Matrica za određivanje posledica (P)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033713" y="2514597"/>
          <a:ext cx="6124575" cy="350520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86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8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23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160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2416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KRITIČNOST (K)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Srednja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Minimalna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173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ŠTETA (Š)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 mala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Srednja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1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 velika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399"/>
            <a:ext cx="8229600" cy="1143000"/>
          </a:xfrm>
        </p:spPr>
        <p:txBody>
          <a:bodyPr>
            <a:normAutofit/>
          </a:bodyPr>
          <a:lstStyle/>
          <a:p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Identifikacija rizika</a:t>
            </a:r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 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potencijalne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8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61975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Nivo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proizvod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verovatnoće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O.2). 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Nivo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određuje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sledećem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izrazu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NR = V # P	</a:t>
            </a: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Nivo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ovom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bude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granicama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minimalno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do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maksimalno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Prilog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tabela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O.1).</a:t>
            </a:r>
            <a:endParaRPr lang="vi-V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914400"/>
            <a:ext cx="8229600" cy="11430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Matrica za određivanje nivoa rizika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033712" y="2514600"/>
          <a:ext cx="6124576" cy="32128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906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04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9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04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4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17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569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POSLEDICE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Minimalne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Male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Umerene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Ozbiljne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Katastrofalne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13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VEROVATNOĆA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5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Nemoguće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Neverovatno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2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Verovatno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sng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Skoro</a:t>
                      </a:r>
                      <a:r>
                        <a:rPr lang="en-US" sz="14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Izvesno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Sigurno</a:t>
                      </a:r>
                      <a:endParaRPr lang="en-US" sz="14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sz="14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619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pl-PL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r>
              <a:rPr lang="pl-PL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Kriterijumi </a:t>
            </a:r>
            <a:r>
              <a:rPr lang="pl-PL" dirty="0">
                <a:solidFill>
                  <a:srgbClr val="419182"/>
                </a:solidFill>
                <a:latin typeface="Book Antiqua" panose="02040602050305030304" pitchFamily="18" charset="0"/>
              </a:rPr>
              <a:t>za određivanje kategorije rizika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033713" y="2362201"/>
          <a:ext cx="6124575" cy="29717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87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9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82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9476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Kategorija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Veličina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rizika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Nivo rizika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peta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Vrlo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zanemarljiv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 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1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četvrta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Mali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 4 и 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6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treća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Umereno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veliki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 8 и </a:t>
                      </a:r>
                      <a:r>
                        <a:rPr lang="en-US" sz="16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6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druga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Veliki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rizik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 12, 15 и 16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4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prva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Izrazito</a:t>
                      </a:r>
                      <a:r>
                        <a:rPr lang="en-US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veliki</a:t>
                      </a:r>
                      <a:endParaRPr lang="en-US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 25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92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3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Metode </a:t>
            </a:r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alati za </a:t>
            </a:r>
            <a:r>
              <a:rPr lang="sr-Latn-R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</a:t>
            </a:r>
            <a:r>
              <a:rPr lang="vi-VN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b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Analiza stabla grešaka;</a:t>
            </a: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analiza uzrok–posledica;</a:t>
            </a: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„</a:t>
            </a:r>
            <a:r>
              <a:rPr lang="sr-Latn-R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stocks</a:t>
            </a: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</a:t>
            </a: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dijagram;</a:t>
            </a: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analiza stabla grešaka upravljanja;</a:t>
            </a: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tehnike upravljanja bezbednošću organizacije;</a:t>
            </a: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	„go to” metoda;</a:t>
            </a: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	</a:t>
            </a:r>
            <a:r>
              <a:rPr lang="sr-Latn-R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Markovljev</a:t>
            </a: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model;</a:t>
            </a:r>
          </a:p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	„Šta ako“ analiza.</a:t>
            </a:r>
            <a:endParaRPr lang="sr-Latn-R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35678" y="121920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487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61975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5. Vrednovanje</a:t>
            </a:r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 </a:t>
            </a:r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rizika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sr-Latn-R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 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poređenja rezultata analize rizika sa kriterijumima za 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sr-Latn-R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bi se utvrdilo da li je rizik i/ili veličina rizika prihvatljiva ili neprihvatljiva.</a:t>
            </a:r>
          </a:p>
          <a:p>
            <a:endParaRPr lang="vi-V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Vrednovanje rizika pomaže prilikom odlučivanja o postupanju sa rizikom</a:t>
            </a:r>
          </a:p>
          <a:p>
            <a:endParaRPr lang="vi-VN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Cilj vrednovanja rizika je da se pomogne u donošenju odluka, na osnovu rezultata analize rizika, o tome kojim se rizicima treba baviti, kao i donošenju odluka o prioritetima za postupanje sa rizikom.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2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61975"/>
            <a:ext cx="8229600" cy="1419225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Kriterijumi </a:t>
            </a:r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za određivanje prihvatljivosti rizika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2819401" y="2895601"/>
          <a:ext cx="6529387" cy="194452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90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8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4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Prihvatljivost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rizika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Nivo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rizika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3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PRIHVATLjIV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1, 2, 3, 4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NEPRIHVATLjIV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6, 8, </a:t>
                      </a:r>
                      <a:r>
                        <a:rPr lang="en-US" sz="16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10, 12, 15, 16, 20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45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3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Metode </a:t>
            </a:r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alati za 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vrednovanje</a:t>
            </a:r>
            <a:r>
              <a:rPr lang="vi-VN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b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1.	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 stabla događaja;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analiza stabla grešaka;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analiza „5 zašto”.</a:t>
            </a:r>
          </a:p>
          <a:p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35678" y="1219200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0172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61975"/>
            <a:ext cx="8229600" cy="1143000"/>
          </a:xfrm>
        </p:spPr>
        <p:txBody>
          <a:bodyPr>
            <a:normAutofit/>
          </a:bodyPr>
          <a:lstStyle/>
          <a:p>
            <a:r>
              <a:rPr lang="bs-Latn-BA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HVALA NA PAŽNJI!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  <p:pic>
        <p:nvPicPr>
          <p:cNvPr id="11" name="Picture 10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714" y="2666934"/>
            <a:ext cx="1804572" cy="152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77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3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Identifikacija rizika</a:t>
            </a:r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 može da 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057401"/>
            <a:ext cx="8229600" cy="4068763"/>
          </a:xfrm>
        </p:spPr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istorijske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podatke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teorijsku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stručna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mišljenja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mišljenja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zasnovana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informacijama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potrebe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5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258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veličine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važno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planiranje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prioriteta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postupanju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rizicima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kontroli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9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258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smislu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obuhvata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potencijalnih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okolnosti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potencijalnih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5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258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1"/>
            <a:ext cx="8229600" cy="4525963"/>
          </a:xfrm>
        </p:spPr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uključi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bez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obzira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da li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kontrolom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bez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obzira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da li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datom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momentu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aktuelne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ne.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ovom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stadijumu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ostaju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neobuhvaćene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daljom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258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i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dentifikacij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1"/>
            <a:ext cx="8229600" cy="4525963"/>
          </a:xfrm>
        </p:spPr>
        <p:txBody>
          <a:bodyPr>
            <a:noAutofit/>
          </a:bodyPr>
          <a:lstStyle/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važno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utvrditi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postojeće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obuhvata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međuzavisnost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tekuće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mere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kontrole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remetilačke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potencijalne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neposredni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uzroci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povezani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remetilačkim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8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258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sr-Latn-R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imer</a:t>
            </a:r>
            <a:r>
              <a:rPr lang="sr-Latn-R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371601"/>
            <a:ext cx="9144000" cy="4754563"/>
          </a:xfrm>
        </p:spPr>
        <p:txBody>
          <a:bodyPr>
            <a:no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poplave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nastanu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usled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intenzivnih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kiša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oštećenja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brani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usled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naglog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topljenja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snežnih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nanosa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Takođe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udar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groma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ljudski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faktor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atributom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namernosti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nenamernosti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uobičajeni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uzroci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požara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remetilački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uvek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sagledavaju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interakciji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predstavljaju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uslove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štićene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izvorima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opasnosti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tj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rizicima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Ovi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uslovi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tiču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karakteristika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npr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nalazi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učestale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krađe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razbojništa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...)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prevencije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kontrole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52400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3505200" y="152401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152401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2414</Words>
  <Application>Microsoft Office PowerPoint</Application>
  <PresentationFormat>Widescreen</PresentationFormat>
  <Paragraphs>527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Book Antiqua</vt:lpstr>
      <vt:lpstr>Calibri</vt:lpstr>
      <vt:lpstr>Calibri Light</vt:lpstr>
      <vt:lpstr>Times New Roman</vt:lpstr>
      <vt:lpstr>Office Theme</vt:lpstr>
      <vt:lpstr>Development of master curricula for natural disasters risk management in Western Balkan countries</vt:lpstr>
      <vt:lpstr>3. Identifikacija rizika</vt:lpstr>
      <vt:lpstr>Identifikacija rizika uključuje:</vt:lpstr>
      <vt:lpstr> Identifikacija rizika može da uključuje:</vt:lpstr>
      <vt:lpstr>Identifikacija rizika  </vt:lpstr>
      <vt:lpstr>Identifikacija rizika  </vt:lpstr>
      <vt:lpstr>Identifikacija rizika  </vt:lpstr>
      <vt:lpstr>U identifikaciji rizika  </vt:lpstr>
      <vt:lpstr>Na primer, </vt:lpstr>
      <vt:lpstr> Metode i alati za identifikaciju rizika  </vt:lpstr>
      <vt:lpstr>Kriterijumi za identifikaciju rizika (1)</vt:lpstr>
      <vt:lpstr> </vt:lpstr>
      <vt:lpstr>4. Analiza rizika</vt:lpstr>
      <vt:lpstr>4.1. Verovatnoća (V) </vt:lpstr>
      <vt:lpstr>Izloženost (I)</vt:lpstr>
      <vt:lpstr>Organizacija može da odstupi od ovog vremenskog perioda ako: </vt:lpstr>
      <vt:lpstr>Kriterijum za određivanje izloženosti (I) </vt:lpstr>
      <vt:lpstr>Učestalost (U) </vt:lpstr>
      <vt:lpstr>Organizacija može da odstupi od ovog vremenskog određenja ako kod korisnika usluge: </vt:lpstr>
      <vt:lpstr>Preporučuje se</vt:lpstr>
      <vt:lpstr>Ranjivost (R)</vt:lpstr>
      <vt:lpstr>Kriterijum za određivanje ranjivosti (R)</vt:lpstr>
      <vt:lpstr>Matrica za određivanje verovatnoće</vt:lpstr>
      <vt:lpstr>4.2. Posledice (P)</vt:lpstr>
      <vt:lpstr>4.2. Šteta (Š)</vt:lpstr>
      <vt:lpstr>Kriterijumi za određivanje štete (Š)</vt:lpstr>
      <vt:lpstr>Kritičnost (K)</vt:lpstr>
      <vt:lpstr>Kriterijumi za određivanje kritičnosti (K)</vt:lpstr>
      <vt:lpstr>Matrica za određivanje posledica (P)</vt:lpstr>
      <vt:lpstr>Nivo rizika</vt:lpstr>
      <vt:lpstr>Matrica za određivanje nivoa rizika </vt:lpstr>
      <vt:lpstr> Kriterijumi za određivanje kategorije rizika</vt:lpstr>
      <vt:lpstr>  Metode i alati za analizu rizika  </vt:lpstr>
      <vt:lpstr>5. Vrednovanje rizika</vt:lpstr>
      <vt:lpstr> Kriterijumi za određivanje prihvatljivosti rizika</vt:lpstr>
      <vt:lpstr>  Metode i alati za vrednovanje rizika  </vt:lpstr>
      <vt:lpstr>HVALA NA PAŽNJI!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master curricula for natural disasters risk management in Western Balkan countries</dc:title>
  <dc:creator>Radoslav Ivanis</dc:creator>
  <cp:lastModifiedBy>Radoslav Ivanis</cp:lastModifiedBy>
  <cp:revision>1</cp:revision>
  <dcterms:created xsi:type="dcterms:W3CDTF">2019-02-08T08:11:35Z</dcterms:created>
  <dcterms:modified xsi:type="dcterms:W3CDTF">2019-02-08T08:12:08Z</dcterms:modified>
</cp:coreProperties>
</file>